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5" r:id="rId8"/>
    <p:sldId id="270" r:id="rId9"/>
    <p:sldId id="271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AAD31-57A7-4F61-9CC9-9322E61C2875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B093-8FD0-4C1F-80FA-83D28DAC7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AAD31-57A7-4F61-9CC9-9322E61C2875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B093-8FD0-4C1F-80FA-83D28DAC7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79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AAD31-57A7-4F61-9CC9-9322E61C2875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B093-8FD0-4C1F-80FA-83D28DAC7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5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AAD31-57A7-4F61-9CC9-9322E61C2875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B093-8FD0-4C1F-80FA-83D28DAC7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30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AAD31-57A7-4F61-9CC9-9322E61C2875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B093-8FD0-4C1F-80FA-83D28DAC7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AAD31-57A7-4F61-9CC9-9322E61C2875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B093-8FD0-4C1F-80FA-83D28DAC7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52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AAD31-57A7-4F61-9CC9-9322E61C2875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B093-8FD0-4C1F-80FA-83D28DAC7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6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AAD31-57A7-4F61-9CC9-9322E61C2875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B093-8FD0-4C1F-80FA-83D28DAC7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40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AAD31-57A7-4F61-9CC9-9322E61C2875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B093-8FD0-4C1F-80FA-83D28DAC7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04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AAD31-57A7-4F61-9CC9-9322E61C2875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B093-8FD0-4C1F-80FA-83D28DAC7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74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AAD31-57A7-4F61-9CC9-9322E61C2875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B093-8FD0-4C1F-80FA-83D28DAC7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2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3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AAD31-57A7-4F61-9CC9-9322E61C2875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2B093-8FD0-4C1F-80FA-83D28DAC7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438400"/>
            <a:ext cx="103632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KHÁI QUÁT LỊCH SỬ TIẾNG VIỆT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157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564"/>
    </mc:Choice>
    <mc:Fallback xmlns="">
      <p:transition spd="slow" advTm="455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91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KHÁI QUÁT LỊCH SỬ TIẾNG VIỆT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11963400" cy="56388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effectLst/>
                <a:latin typeface="Times New Roman"/>
                <a:ea typeface="Times New Roman"/>
              </a:rPr>
              <a:t>I.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Lịch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sử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phát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triển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của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tiếng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Việt</a:t>
            </a:r>
            <a:endParaRPr lang="en-US" dirty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effectLst/>
                <a:latin typeface="Times New Roman"/>
                <a:ea typeface="Times New Roman"/>
              </a:rPr>
              <a:t>1.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Tiếng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Việt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thời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kỳ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dựng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nước</a:t>
            </a:r>
            <a:endParaRPr lang="en-US" dirty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effectLst/>
                <a:latin typeface="Times New Roman"/>
                <a:ea typeface="Times New Roman"/>
              </a:rPr>
              <a:t>a.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Nguồn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gốc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tiếng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Việt</a:t>
            </a:r>
            <a:endParaRPr lang="en-US" dirty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-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Tiếng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Việt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nguồn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gốc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bản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địa</a:t>
            </a:r>
            <a:endParaRPr lang="en-US" dirty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-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Tiếng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Việt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thuộc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họ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ngôn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ngữ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Nam Á</a:t>
            </a:r>
            <a:endParaRPr lang="en-US" dirty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latin typeface="Times New Roman"/>
                <a:ea typeface="Times New Roman"/>
              </a:rPr>
              <a:t>b</a:t>
            </a:r>
            <a:r>
              <a:rPr lang="en-US" b="1" dirty="0">
                <a:latin typeface="Times New Roman"/>
                <a:ea typeface="Times New Roman"/>
              </a:rPr>
              <a:t>. </a:t>
            </a:r>
            <a:r>
              <a:rPr lang="en-US" b="1" dirty="0" err="1">
                <a:latin typeface="Times New Roman"/>
                <a:ea typeface="Times New Roman"/>
              </a:rPr>
              <a:t>Quan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</a:rPr>
              <a:t>hệ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</a:rPr>
              <a:t>họ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</a:rPr>
              <a:t>hàng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</a:rPr>
              <a:t>của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</a:rPr>
              <a:t>tiếng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</a:rPr>
              <a:t>Việt</a:t>
            </a:r>
            <a:endParaRPr lang="en-US" dirty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/>
                <a:ea typeface="Times New Roman"/>
              </a:rPr>
              <a:t> </a:t>
            </a:r>
            <a:r>
              <a:rPr lang="en-US" dirty="0" smtClean="0">
                <a:latin typeface="Times New Roman"/>
                <a:ea typeface="Times New Roman"/>
              </a:rPr>
              <a:t>- </a:t>
            </a:r>
            <a:r>
              <a:rPr lang="en-US" dirty="0" err="1" smtClean="0">
                <a:latin typeface="Times New Roman"/>
                <a:ea typeface="Times New Roman"/>
              </a:rPr>
              <a:t>Họ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ngôn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ngữ</a:t>
            </a:r>
            <a:r>
              <a:rPr lang="en-US" dirty="0" smtClean="0">
                <a:latin typeface="Times New Roman"/>
                <a:ea typeface="Times New Roman"/>
              </a:rPr>
              <a:t> Nam </a:t>
            </a:r>
            <a:r>
              <a:rPr lang="en-US" dirty="0" err="1" smtClean="0">
                <a:latin typeface="Times New Roman"/>
                <a:ea typeface="Times New Roman"/>
              </a:rPr>
              <a:t>Á→Dòng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Môn-Khmer→Tiếng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Việt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Mường</a:t>
            </a:r>
            <a:endParaRPr lang="en-US" dirty="0" smtClean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 smtClean="0">
                <a:effectLst/>
                <a:latin typeface="Times New Roman"/>
                <a:ea typeface="Times New Roman"/>
              </a:rPr>
              <a:t>    +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Tiếng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Việt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smtClean="0">
                <a:latin typeface="Times New Roman"/>
                <a:ea typeface="Times New Roman"/>
              </a:rPr>
              <a:t>   + </a:t>
            </a:r>
            <a:r>
              <a:rPr lang="en-US" dirty="0" err="1" smtClean="0">
                <a:latin typeface="Times New Roman"/>
                <a:ea typeface="Times New Roman"/>
              </a:rPr>
              <a:t>Tiếng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Mường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4000" dirty="0">
                <a:latin typeface="Times New Roman"/>
                <a:ea typeface="Times New Roman"/>
              </a:rPr>
              <a:t> </a:t>
            </a:r>
            <a:endParaRPr lang="en-US" sz="36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010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8979"/>
    </mc:Choice>
    <mc:Fallback xmlns="">
      <p:transition spd="slow" advTm="1789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10972800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KHÁI QUÁT LỊCH SỬ TIẾNG VIỆT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32037"/>
            <a:ext cx="10972800" cy="4525963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/>
                <a:ea typeface="Times New Roman"/>
              </a:rPr>
              <a:t>→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Tiếng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Việt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quan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hệ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họ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hàng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gần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gũi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với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tiếng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Mường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và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mối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quan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hệ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họ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hàng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tương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đối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xa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với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các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tiếng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thuộc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dòng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Môn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Khmer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khác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(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Bana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Catu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, Khmer…)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 smtClean="0">
                <a:effectLst/>
                <a:latin typeface="Times New Roman"/>
                <a:ea typeface="Times New Roman"/>
              </a:rPr>
              <a:t> -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Tiếng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Việt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cổ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những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nét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đặc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trưng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riêng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khác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với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tiếng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Hán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và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không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hoàn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toàn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giống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tiếng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Việt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hiện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nay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về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mặt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ngữ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âm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3600" dirty="0">
                <a:latin typeface="Times New Roman"/>
                <a:ea typeface="Times New Roman"/>
              </a:rPr>
              <a:t> 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28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542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9346"/>
    </mc:Choice>
    <mc:Fallback xmlns="">
      <p:transition spd="slow" advTm="1993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KHÁI QUÁT LỊCH SỬ TIẾNG VIỆT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11353800" cy="452596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3500" b="1" dirty="0">
                <a:latin typeface="Times New Roman"/>
                <a:ea typeface="Times New Roman"/>
              </a:rPr>
              <a:t>2. </a:t>
            </a:r>
            <a:r>
              <a:rPr lang="en-US" sz="3500" b="1" dirty="0" err="1">
                <a:latin typeface="Times New Roman"/>
                <a:ea typeface="Times New Roman"/>
              </a:rPr>
              <a:t>Tiếng</a:t>
            </a:r>
            <a:r>
              <a:rPr lang="en-US" sz="3500" b="1" dirty="0">
                <a:latin typeface="Times New Roman"/>
                <a:ea typeface="Times New Roman"/>
              </a:rPr>
              <a:t> </a:t>
            </a:r>
            <a:r>
              <a:rPr lang="en-US" sz="3500" b="1" dirty="0" err="1">
                <a:latin typeface="Times New Roman"/>
                <a:ea typeface="Times New Roman"/>
              </a:rPr>
              <a:t>Việt</a:t>
            </a:r>
            <a:r>
              <a:rPr lang="en-US" sz="3500" b="1" dirty="0">
                <a:latin typeface="Times New Roman"/>
                <a:ea typeface="Times New Roman"/>
              </a:rPr>
              <a:t> </a:t>
            </a:r>
            <a:r>
              <a:rPr lang="en-US" sz="3500" b="1" dirty="0" err="1">
                <a:latin typeface="Times New Roman"/>
                <a:ea typeface="Times New Roman"/>
              </a:rPr>
              <a:t>trong</a:t>
            </a:r>
            <a:r>
              <a:rPr lang="en-US" sz="3500" b="1" dirty="0">
                <a:latin typeface="Times New Roman"/>
                <a:ea typeface="Times New Roman"/>
              </a:rPr>
              <a:t> </a:t>
            </a:r>
            <a:r>
              <a:rPr lang="en-US" sz="3500" b="1" dirty="0" err="1">
                <a:latin typeface="Times New Roman"/>
                <a:ea typeface="Times New Roman"/>
              </a:rPr>
              <a:t>thời</a:t>
            </a:r>
            <a:r>
              <a:rPr lang="en-US" sz="3500" b="1" dirty="0">
                <a:latin typeface="Times New Roman"/>
                <a:ea typeface="Times New Roman"/>
              </a:rPr>
              <a:t> </a:t>
            </a:r>
            <a:r>
              <a:rPr lang="en-US" sz="3500" b="1" dirty="0" err="1">
                <a:latin typeface="Times New Roman"/>
                <a:ea typeface="Times New Roman"/>
              </a:rPr>
              <a:t>kỳ</a:t>
            </a:r>
            <a:r>
              <a:rPr lang="en-US" sz="3500" b="1" dirty="0">
                <a:latin typeface="Times New Roman"/>
                <a:ea typeface="Times New Roman"/>
              </a:rPr>
              <a:t> </a:t>
            </a:r>
            <a:r>
              <a:rPr lang="en-US" sz="3500" b="1" dirty="0" err="1">
                <a:latin typeface="Times New Roman"/>
                <a:ea typeface="Times New Roman"/>
              </a:rPr>
              <a:t>Bắc</a:t>
            </a:r>
            <a:r>
              <a:rPr lang="en-US" sz="3500" b="1" dirty="0">
                <a:latin typeface="Times New Roman"/>
                <a:ea typeface="Times New Roman"/>
              </a:rPr>
              <a:t> </a:t>
            </a:r>
            <a:r>
              <a:rPr lang="en-US" sz="3500" b="1" dirty="0" err="1">
                <a:latin typeface="Times New Roman"/>
                <a:ea typeface="Times New Roman"/>
              </a:rPr>
              <a:t>thuộc</a:t>
            </a:r>
            <a:r>
              <a:rPr lang="en-US" sz="3500" b="1" dirty="0">
                <a:latin typeface="Times New Roman"/>
                <a:ea typeface="Times New Roman"/>
              </a:rPr>
              <a:t> </a:t>
            </a:r>
            <a:r>
              <a:rPr lang="en-US" sz="3500" b="1" dirty="0" err="1">
                <a:latin typeface="Times New Roman"/>
                <a:ea typeface="Times New Roman"/>
              </a:rPr>
              <a:t>và</a:t>
            </a:r>
            <a:r>
              <a:rPr lang="en-US" sz="3500" b="1" dirty="0">
                <a:latin typeface="Times New Roman"/>
                <a:ea typeface="Times New Roman"/>
              </a:rPr>
              <a:t> </a:t>
            </a:r>
            <a:r>
              <a:rPr lang="en-US" sz="3500" b="1" dirty="0" err="1">
                <a:latin typeface="Times New Roman"/>
                <a:ea typeface="Times New Roman"/>
              </a:rPr>
              <a:t>chống</a:t>
            </a:r>
            <a:r>
              <a:rPr lang="en-US" sz="3500" b="1" dirty="0">
                <a:latin typeface="Times New Roman"/>
                <a:ea typeface="Times New Roman"/>
              </a:rPr>
              <a:t> </a:t>
            </a:r>
            <a:r>
              <a:rPr lang="en-US" sz="3500" b="1" dirty="0" err="1">
                <a:latin typeface="Times New Roman"/>
                <a:ea typeface="Times New Roman"/>
              </a:rPr>
              <a:t>Bắc</a:t>
            </a:r>
            <a:r>
              <a:rPr lang="en-US" sz="3500" b="1" dirty="0">
                <a:latin typeface="Times New Roman"/>
                <a:ea typeface="Times New Roman"/>
              </a:rPr>
              <a:t> </a:t>
            </a:r>
            <a:r>
              <a:rPr lang="en-US" sz="3500" b="1" dirty="0" err="1">
                <a:latin typeface="Times New Roman"/>
                <a:ea typeface="Times New Roman"/>
              </a:rPr>
              <a:t>thuộc</a:t>
            </a:r>
            <a:endParaRPr lang="en-US" sz="3500" dirty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3500" dirty="0">
                <a:latin typeface="Times New Roman"/>
                <a:ea typeface="Times New Roman"/>
              </a:rPr>
              <a:t> 	- </a:t>
            </a:r>
            <a:r>
              <a:rPr lang="en-US" sz="3500" dirty="0" err="1">
                <a:latin typeface="Times New Roman"/>
                <a:ea typeface="Times New Roman"/>
              </a:rPr>
              <a:t>Sự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tiếp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xúc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của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t</a:t>
            </a:r>
            <a:r>
              <a:rPr lang="en-US" sz="3500" dirty="0" err="1" smtClean="0">
                <a:latin typeface="Times New Roman"/>
                <a:ea typeface="Times New Roman"/>
              </a:rPr>
              <a:t>iếng</a:t>
            </a:r>
            <a:r>
              <a:rPr lang="en-US" sz="3500" dirty="0" smtClean="0">
                <a:latin typeface="Times New Roman"/>
                <a:ea typeface="Times New Roman"/>
              </a:rPr>
              <a:t> </a:t>
            </a:r>
            <a:r>
              <a:rPr lang="en-US" sz="3500" dirty="0" err="1" smtClean="0">
                <a:latin typeface="Times New Roman"/>
                <a:ea typeface="Times New Roman"/>
              </a:rPr>
              <a:t>Việt</a:t>
            </a:r>
            <a:r>
              <a:rPr lang="en-US" sz="3500" dirty="0" smtClean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và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tiếng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Hán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đã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diễn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ra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lâu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dài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và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sâu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rộng</a:t>
            </a:r>
            <a:r>
              <a:rPr lang="en-US" sz="3500" dirty="0">
                <a:latin typeface="Times New Roman"/>
                <a:ea typeface="Times New Roman"/>
              </a:rPr>
              <a:t>, </a:t>
            </a:r>
            <a:r>
              <a:rPr lang="en-US" sz="3500" dirty="0" err="1">
                <a:latin typeface="Times New Roman"/>
                <a:ea typeface="Times New Roman"/>
              </a:rPr>
              <a:t>đặc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biệt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theo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hướng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vay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mượn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3500" dirty="0">
                <a:latin typeface="Times New Roman"/>
                <a:ea typeface="Times New Roman"/>
              </a:rPr>
              <a:t>	- </a:t>
            </a:r>
            <a:r>
              <a:rPr lang="en-US" sz="3500" dirty="0" err="1">
                <a:latin typeface="Times New Roman"/>
                <a:ea typeface="Times New Roman"/>
              </a:rPr>
              <a:t>Những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cách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thức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tiếp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nhận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và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cải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biến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tiếng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Hán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theo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hướng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Việt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hóa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đã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làm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phong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phú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cho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tiếng</a:t>
            </a:r>
            <a:r>
              <a:rPr lang="en-US" sz="3500" dirty="0">
                <a:latin typeface="Times New Roman"/>
                <a:ea typeface="Times New Roman"/>
              </a:rPr>
              <a:t> </a:t>
            </a:r>
            <a:r>
              <a:rPr lang="en-US" sz="3500" dirty="0" err="1">
                <a:latin typeface="Times New Roman"/>
                <a:ea typeface="Times New Roman"/>
              </a:rPr>
              <a:t>Việt</a:t>
            </a:r>
            <a:endParaRPr lang="en-US" sz="3500" dirty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3500" dirty="0">
                <a:latin typeface="Times New Roman"/>
                <a:ea typeface="Times New Roman"/>
              </a:rPr>
              <a:t> 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3500" dirty="0">
                <a:latin typeface="Times New Roman"/>
                <a:ea typeface="Times New Roman"/>
              </a:rPr>
              <a:t> 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28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440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373"/>
    </mc:Choice>
    <mc:Fallback xmlns="">
      <p:transition spd="slow" advTm="1363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KHÁI QUÁT LỊCH SỬ TIẾNG VIỆT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b="1" dirty="0">
                <a:latin typeface="Times New Roman"/>
                <a:ea typeface="Times New Roman"/>
              </a:rPr>
              <a:t>3. </a:t>
            </a:r>
            <a:r>
              <a:rPr lang="en-US" b="1" dirty="0" err="1">
                <a:latin typeface="Times New Roman"/>
                <a:ea typeface="Times New Roman"/>
              </a:rPr>
              <a:t>Tiếng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</a:rPr>
              <a:t>Việt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</a:rPr>
              <a:t>trong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</a:rPr>
              <a:t>thời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</a:rPr>
              <a:t>kỳ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</a:rPr>
              <a:t>độc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</a:rPr>
              <a:t>lập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</a:rPr>
              <a:t>tự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latin typeface="Times New Roman"/>
                <a:ea typeface="Times New Roman"/>
              </a:rPr>
              <a:t>chủ</a:t>
            </a:r>
            <a:endParaRPr lang="en-US" b="1" dirty="0" smtClean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1200" dirty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/>
                <a:ea typeface="Times New Roman"/>
              </a:rPr>
              <a:t>	- </a:t>
            </a:r>
            <a:r>
              <a:rPr lang="en-US" dirty="0" err="1">
                <a:latin typeface="Times New Roman"/>
                <a:ea typeface="Times New Roman"/>
              </a:rPr>
              <a:t>Bắt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đầu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từ</a:t>
            </a:r>
            <a:r>
              <a:rPr lang="en-US" dirty="0">
                <a:latin typeface="Times New Roman"/>
                <a:ea typeface="Times New Roman"/>
              </a:rPr>
              <a:t> TK XI, </a:t>
            </a:r>
            <a:r>
              <a:rPr lang="en-US" dirty="0" err="1">
                <a:latin typeface="Times New Roman"/>
                <a:ea typeface="Times New Roman"/>
              </a:rPr>
              <a:t>nhà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nước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phong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kiến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độc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lập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tự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chủ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đã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được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củng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cố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thêm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một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bước</a:t>
            </a:r>
            <a:r>
              <a:rPr lang="en-US" dirty="0">
                <a:latin typeface="Times New Roman"/>
                <a:ea typeface="Times New Roman"/>
              </a:rPr>
              <a:t>. </a:t>
            </a:r>
            <a:r>
              <a:rPr lang="en-US" dirty="0" err="1">
                <a:latin typeface="Times New Roman"/>
                <a:ea typeface="Times New Roman"/>
              </a:rPr>
              <a:t>Nho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học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được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đề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cao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và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chiếm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địa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vị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độc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tôn</a:t>
            </a:r>
            <a:r>
              <a:rPr lang="en-US" dirty="0">
                <a:latin typeface="Times New Roman"/>
                <a:ea typeface="Times New Roman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/>
                <a:ea typeface="Times New Roman"/>
              </a:rPr>
              <a:t>	- </a:t>
            </a:r>
            <a:r>
              <a:rPr lang="en-US" dirty="0" err="1">
                <a:latin typeface="Times New Roman"/>
                <a:ea typeface="Times New Roman"/>
              </a:rPr>
              <a:t>Văn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tự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Hán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được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học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như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một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ngôn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ngữ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gắn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liền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với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một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nền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văn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chương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chữ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Hán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mang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sắc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thái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Việt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smtClean="0">
                <a:latin typeface="Times New Roman"/>
                <a:ea typeface="Times New Roman"/>
              </a:rPr>
              <a:t>Nam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 smtClean="0">
                <a:latin typeface="Times New Roman"/>
                <a:ea typeface="Times New Roman"/>
              </a:rPr>
              <a:t>         - </a:t>
            </a:r>
            <a:r>
              <a:rPr lang="en-US" dirty="0" err="1">
                <a:latin typeface="Times New Roman"/>
                <a:ea typeface="Times New Roman"/>
              </a:rPr>
              <a:t>Với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chữ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Nôm</a:t>
            </a:r>
            <a:r>
              <a:rPr lang="en-US" dirty="0">
                <a:latin typeface="Times New Roman"/>
                <a:ea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</a:rPr>
              <a:t>t</a:t>
            </a:r>
            <a:r>
              <a:rPr lang="en-US" dirty="0" err="1" smtClean="0">
                <a:latin typeface="Times New Roman"/>
                <a:ea typeface="Times New Roman"/>
              </a:rPr>
              <a:t>iếng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Việt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ngày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càng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trở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nên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tinh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tế</a:t>
            </a:r>
            <a:r>
              <a:rPr lang="en-US" dirty="0">
                <a:latin typeface="Times New Roman"/>
                <a:ea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</a:rPr>
              <a:t>trong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sáng</a:t>
            </a:r>
            <a:r>
              <a:rPr lang="en-US" dirty="0">
                <a:latin typeface="Times New Roman"/>
                <a:ea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</a:rPr>
              <a:t>uyển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chuyển</a:t>
            </a:r>
            <a:r>
              <a:rPr lang="en-US" dirty="0">
                <a:latin typeface="Times New Roman"/>
                <a:ea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</a:rPr>
              <a:t>phong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phú</a:t>
            </a:r>
            <a:r>
              <a:rPr lang="en-US" dirty="0">
                <a:latin typeface="Times New Roman"/>
                <a:ea typeface="Times New Roman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dirty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/>
                <a:ea typeface="Times New Roman"/>
              </a:rPr>
              <a:t> 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/>
                <a:ea typeface="Times New Roman"/>
              </a:rPr>
              <a:t> 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592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2451"/>
    </mc:Choice>
    <mc:Fallback xmlns="">
      <p:transition spd="slow" advTm="15245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197"/>
            <a:ext cx="10972800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KHÁI QUÁT LỊCH SỬ TIẾNG VIỆT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11734800" cy="586740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effectLst/>
                <a:latin typeface="Times New Roman"/>
                <a:ea typeface="Times New Roman"/>
              </a:rPr>
              <a:t>4.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Tiếng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Việt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thời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kỳ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Pháp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thuộc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 smtClean="0">
                <a:effectLst/>
                <a:latin typeface="Times New Roman"/>
                <a:ea typeface="Times New Roman"/>
              </a:rPr>
              <a:t>-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Chế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độ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thực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dân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nữa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phong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kiến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lấy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tiếng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Pháp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làm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công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cụ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nô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dịch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tiếng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Hán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mất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dần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địa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vị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độc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tôn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/>
                <a:ea typeface="Times New Roman"/>
              </a:rPr>
              <a:t>- </a:t>
            </a:r>
            <a:r>
              <a:rPr lang="en-US" dirty="0" err="1">
                <a:latin typeface="Times New Roman"/>
                <a:ea typeface="Times New Roman"/>
              </a:rPr>
              <a:t>Chữ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quốc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ngữ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cùng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với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việc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tiếp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nhận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văn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hóa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phương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Tây</a:t>
            </a:r>
            <a:r>
              <a:rPr lang="en-US" dirty="0">
                <a:latin typeface="Times New Roman"/>
                <a:ea typeface="Times New Roman"/>
              </a:rPr>
              <a:t> (</a:t>
            </a:r>
            <a:r>
              <a:rPr lang="en-US" dirty="0" err="1">
                <a:latin typeface="Times New Roman"/>
                <a:ea typeface="Times New Roman"/>
              </a:rPr>
              <a:t>chủ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yếu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là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văn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hóa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Pháp</a:t>
            </a:r>
            <a:r>
              <a:rPr lang="en-US" dirty="0">
                <a:latin typeface="Times New Roman"/>
                <a:ea typeface="Times New Roman"/>
              </a:rPr>
              <a:t>) </a:t>
            </a:r>
            <a:r>
              <a:rPr lang="en-US" dirty="0" err="1">
                <a:latin typeface="Times New Roman"/>
                <a:ea typeface="Times New Roman"/>
              </a:rPr>
              <a:t>đã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tạo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nên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một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nền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văn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học</a:t>
            </a:r>
            <a:r>
              <a:rPr lang="en-US" dirty="0">
                <a:latin typeface="Times New Roman"/>
                <a:ea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</a:rPr>
              <a:t>nền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học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thuật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hiện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đại</a:t>
            </a:r>
            <a:r>
              <a:rPr lang="en-US" dirty="0">
                <a:latin typeface="Times New Roman"/>
                <a:ea typeface="Times New Roman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/>
                <a:ea typeface="Times New Roman"/>
              </a:rPr>
              <a:t>- </a:t>
            </a:r>
            <a:r>
              <a:rPr lang="en-US" dirty="0" err="1">
                <a:latin typeface="Times New Roman"/>
                <a:ea typeface="Times New Roman"/>
              </a:rPr>
              <a:t>Biểu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hiện</a:t>
            </a:r>
            <a:r>
              <a:rPr lang="en-US" dirty="0">
                <a:latin typeface="Times New Roman"/>
                <a:ea typeface="Times New Roman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Times New Roman"/>
                <a:ea typeface="Times New Roman"/>
              </a:rPr>
              <a:t>	+ </a:t>
            </a:r>
            <a:r>
              <a:rPr lang="en-US" dirty="0" err="1">
                <a:latin typeface="Times New Roman"/>
                <a:ea typeface="Times New Roman"/>
              </a:rPr>
              <a:t>Nhiều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thể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loại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mới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xuất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hiện</a:t>
            </a:r>
            <a:r>
              <a:rPr lang="en-US" dirty="0">
                <a:latin typeface="Times New Roman"/>
                <a:ea typeface="Times New Roman"/>
              </a:rPr>
              <a:t>: </a:t>
            </a:r>
            <a:r>
              <a:rPr lang="en-US" dirty="0" err="1">
                <a:latin typeface="Times New Roman"/>
                <a:ea typeface="Times New Roman"/>
              </a:rPr>
              <a:t>nghị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luận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chính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trị</a:t>
            </a:r>
            <a:r>
              <a:rPr lang="en-US" dirty="0">
                <a:latin typeface="Times New Roman"/>
                <a:ea typeface="Times New Roman"/>
              </a:rPr>
              <a:t> - </a:t>
            </a:r>
            <a:r>
              <a:rPr lang="en-US" dirty="0" err="1" smtClean="0">
                <a:latin typeface="Times New Roman"/>
                <a:ea typeface="Times New Roman"/>
              </a:rPr>
              <a:t>xã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hội</a:t>
            </a:r>
            <a:r>
              <a:rPr lang="en-US" dirty="0" smtClean="0">
                <a:latin typeface="Times New Roman"/>
                <a:ea typeface="Times New Roman"/>
              </a:rPr>
              <a:t>; </a:t>
            </a:r>
            <a:r>
              <a:rPr lang="en-US" dirty="0" err="1">
                <a:latin typeface="Times New Roman"/>
                <a:ea typeface="Times New Roman"/>
              </a:rPr>
              <a:t>văn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phổ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biến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khoa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học</a:t>
            </a:r>
            <a:r>
              <a:rPr lang="en-US" dirty="0" smtClean="0">
                <a:latin typeface="Times New Roman"/>
                <a:ea typeface="Times New Roman"/>
              </a:rPr>
              <a:t> – </a:t>
            </a:r>
            <a:r>
              <a:rPr lang="en-US" dirty="0" err="1" smtClean="0">
                <a:latin typeface="Times New Roman"/>
                <a:ea typeface="Times New Roman"/>
              </a:rPr>
              <a:t>xã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hội</a:t>
            </a:r>
            <a:r>
              <a:rPr lang="en-US" dirty="0" smtClean="0">
                <a:latin typeface="Times New Roman"/>
                <a:ea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</a:rPr>
              <a:t>tiểu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thuyết</a:t>
            </a:r>
            <a:r>
              <a:rPr lang="en-US" dirty="0">
                <a:latin typeface="Times New Roman"/>
                <a:ea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</a:rPr>
              <a:t>kịch</a:t>
            </a:r>
            <a:endParaRPr lang="en-US" dirty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/>
                <a:ea typeface="Times New Roman"/>
              </a:rPr>
              <a:t>	+ </a:t>
            </a:r>
            <a:r>
              <a:rPr lang="en-US" dirty="0" err="1">
                <a:latin typeface="Times New Roman"/>
                <a:ea typeface="Times New Roman"/>
              </a:rPr>
              <a:t>Nhiều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phong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trào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văn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học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xuất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hiện</a:t>
            </a:r>
            <a:r>
              <a:rPr lang="en-US" dirty="0">
                <a:latin typeface="Times New Roman"/>
                <a:ea typeface="Times New Roman"/>
              </a:rPr>
              <a:t>: </a:t>
            </a:r>
            <a:r>
              <a:rPr lang="en-US" dirty="0" err="1" smtClean="0">
                <a:latin typeface="Times New Roman"/>
                <a:ea typeface="Times New Roman"/>
              </a:rPr>
              <a:t>Thơ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mới</a:t>
            </a:r>
            <a:r>
              <a:rPr lang="en-US" dirty="0">
                <a:latin typeface="Times New Roman"/>
                <a:ea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</a:rPr>
              <a:t>tự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lực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văn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đoàn</a:t>
            </a:r>
            <a:r>
              <a:rPr lang="en-US" dirty="0">
                <a:latin typeface="Times New Roman"/>
                <a:ea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</a:rPr>
              <a:t>tiểu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thuyết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hiện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thực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phê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phán</a:t>
            </a:r>
            <a:r>
              <a:rPr lang="en-US" dirty="0" smtClean="0">
                <a:latin typeface="Times New Roman"/>
                <a:ea typeface="Times New Roman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 smtClean="0">
                <a:latin typeface="Times New Roman"/>
                <a:ea typeface="Times New Roman"/>
              </a:rPr>
              <a:t>         + </a:t>
            </a:r>
            <a:r>
              <a:rPr lang="en-US" dirty="0" err="1">
                <a:latin typeface="Times New Roman"/>
                <a:ea typeface="Times New Roman"/>
              </a:rPr>
              <a:t>Nhiệm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vụ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đề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ra</a:t>
            </a:r>
            <a:r>
              <a:rPr lang="en-US" dirty="0">
                <a:latin typeface="Times New Roman"/>
                <a:ea typeface="Times New Roman"/>
              </a:rPr>
              <a:t>: </a:t>
            </a:r>
            <a:r>
              <a:rPr lang="en-US" dirty="0" err="1">
                <a:latin typeface="Times New Roman"/>
                <a:ea typeface="Times New Roman"/>
              </a:rPr>
              <a:t>xây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dựng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hệ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thống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thuật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ngữ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khoa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học</a:t>
            </a:r>
            <a:r>
              <a:rPr lang="en-US" dirty="0">
                <a:latin typeface="Times New Roman"/>
                <a:ea typeface="Times New Roman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dirty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/>
                <a:ea typeface="Times New Roman"/>
              </a:rPr>
              <a:t>	 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/>
                <a:ea typeface="Times New Roman"/>
              </a:rPr>
              <a:t> 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764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839"/>
    </mc:Choice>
    <mc:Fallback xmlns="">
      <p:transition spd="slow" advTm="868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KHÁI QUÁT LỊCH SỬ TIẾNG VIỆT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11887200" cy="548640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latin typeface="Times New Roman"/>
                <a:ea typeface="Times New Roman"/>
              </a:rPr>
              <a:t>5</a:t>
            </a:r>
            <a:r>
              <a:rPr lang="en-US" b="1" dirty="0">
                <a:latin typeface="Times New Roman"/>
                <a:ea typeface="Times New Roman"/>
              </a:rPr>
              <a:t>. </a:t>
            </a:r>
            <a:r>
              <a:rPr lang="en-US" b="1" dirty="0" err="1">
                <a:latin typeface="Times New Roman"/>
                <a:ea typeface="Times New Roman"/>
              </a:rPr>
              <a:t>Tiếng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</a:rPr>
              <a:t>Việt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</a:rPr>
              <a:t>từ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</a:rPr>
              <a:t>sau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</a:rPr>
              <a:t>cách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</a:rPr>
              <a:t>mạng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</a:rPr>
              <a:t>tháng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</a:rPr>
              <a:t>Tám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</a:rPr>
              <a:t>đến</a:t>
            </a: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b="1" dirty="0" smtClean="0">
                <a:latin typeface="Times New Roman"/>
                <a:ea typeface="Times New Roman"/>
              </a:rPr>
              <a:t>nay</a:t>
            </a:r>
            <a:endParaRPr lang="en-US" dirty="0" smtClean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 smtClean="0">
                <a:latin typeface="Times New Roman"/>
                <a:ea typeface="Times New Roman"/>
              </a:rPr>
              <a:t>- </a:t>
            </a:r>
            <a:r>
              <a:rPr lang="en-US" dirty="0" err="1" smtClean="0">
                <a:latin typeface="Times New Roman"/>
                <a:ea typeface="Times New Roman"/>
              </a:rPr>
              <a:t>Cùng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với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sự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kiện</a:t>
            </a:r>
            <a:r>
              <a:rPr lang="en-US" dirty="0">
                <a:latin typeface="Times New Roman"/>
                <a:ea typeface="Times New Roman"/>
              </a:rPr>
              <a:t> 2/9/1945, </a:t>
            </a:r>
            <a:r>
              <a:rPr lang="en-US" dirty="0" err="1">
                <a:latin typeface="Times New Roman"/>
                <a:ea typeface="Times New Roman"/>
              </a:rPr>
              <a:t>t</a:t>
            </a:r>
            <a:r>
              <a:rPr lang="en-US" dirty="0" err="1" smtClean="0">
                <a:latin typeface="Times New Roman"/>
                <a:ea typeface="Times New Roman"/>
              </a:rPr>
              <a:t>iếng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Việt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đã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có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được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vị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trí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xứng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đáng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trong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một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nước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Việt</a:t>
            </a:r>
            <a:r>
              <a:rPr lang="en-US" dirty="0">
                <a:latin typeface="Times New Roman"/>
                <a:ea typeface="Times New Roman"/>
              </a:rPr>
              <a:t> Nam </a:t>
            </a:r>
            <a:r>
              <a:rPr lang="en-US" dirty="0" err="1">
                <a:latin typeface="Times New Roman"/>
                <a:ea typeface="Times New Roman"/>
              </a:rPr>
              <a:t>độc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lập</a:t>
            </a:r>
            <a:r>
              <a:rPr lang="en-US" dirty="0">
                <a:latin typeface="Times New Roman"/>
                <a:ea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</a:rPr>
              <a:t>tự</a:t>
            </a:r>
            <a:r>
              <a:rPr lang="en-US" dirty="0">
                <a:latin typeface="Times New Roman"/>
                <a:ea typeface="Times New Roman"/>
              </a:rPr>
              <a:t> do.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 smtClean="0">
                <a:latin typeface="Times New Roman"/>
                <a:ea typeface="Times New Roman"/>
              </a:rPr>
              <a:t>- </a:t>
            </a:r>
            <a:r>
              <a:rPr lang="en-US" dirty="0" err="1" smtClean="0">
                <a:latin typeface="Times New Roman"/>
                <a:ea typeface="Times New Roman"/>
              </a:rPr>
              <a:t>Công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cuộc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xây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dựng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hệ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thống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thuật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ngữ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khoa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học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nói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riêng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và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chuẩn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hóa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</a:t>
            </a:r>
            <a:r>
              <a:rPr lang="en-US" dirty="0" err="1" smtClean="0">
                <a:latin typeface="Times New Roman"/>
                <a:ea typeface="Times New Roman"/>
              </a:rPr>
              <a:t>iếng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Việt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nói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chung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được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tiến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hành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một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cách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mạnh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mẽ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và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hiệu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quả</a:t>
            </a:r>
            <a:r>
              <a:rPr lang="en-US" dirty="0" smtClean="0">
                <a:latin typeface="Times New Roman"/>
                <a:ea typeface="Times New Roman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 smtClean="0">
                <a:latin typeface="Times New Roman"/>
                <a:ea typeface="Times New Roman"/>
              </a:rPr>
              <a:t>- </a:t>
            </a:r>
            <a:r>
              <a:rPr lang="en-US" dirty="0" err="1" smtClean="0">
                <a:latin typeface="Times New Roman"/>
                <a:ea typeface="Times New Roman"/>
              </a:rPr>
              <a:t>Tiếng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Việt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có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đầy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đủ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khả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năng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đảm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đương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vai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trò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ngôn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ngữ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quốc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gia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trong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quá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trình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công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nghiệp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hóa</a:t>
            </a:r>
            <a:r>
              <a:rPr lang="en-US" dirty="0" smtClean="0">
                <a:latin typeface="Times New Roman"/>
                <a:ea typeface="Times New Roman"/>
              </a:rPr>
              <a:t> – </a:t>
            </a:r>
            <a:r>
              <a:rPr lang="en-US" dirty="0" err="1" smtClean="0">
                <a:latin typeface="Times New Roman"/>
                <a:ea typeface="Times New Roman"/>
              </a:rPr>
              <a:t>hiện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đại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hóa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đất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nước</a:t>
            </a:r>
            <a:endParaRPr lang="en-US" dirty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dirty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/>
                <a:ea typeface="Times New Roman"/>
              </a:rPr>
              <a:t> 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/>
                <a:ea typeface="Times New Roman"/>
              </a:rPr>
              <a:t>	 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/>
                <a:ea typeface="Times New Roman"/>
              </a:rPr>
              <a:t> 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9903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747"/>
    </mc:Choice>
    <mc:Fallback xmlns="">
      <p:transition spd="slow" advTm="1227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KHÁI QUÁT LỊCH SỬ TIẾNG VIỆT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11734800" cy="5486400"/>
          </a:xfrm>
        </p:spPr>
        <p:txBody>
          <a:bodyPr>
            <a:noAutofit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effectLst/>
                <a:latin typeface="Times New Roman"/>
                <a:ea typeface="Times New Roman"/>
              </a:rPr>
              <a:t>II.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Chữ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viết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tiếng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Việt</a:t>
            </a:r>
            <a:endParaRPr lang="en-US" b="1" dirty="0" smtClean="0">
              <a:effectLst/>
              <a:latin typeface="Times New Roman"/>
              <a:ea typeface="Times New Roman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Times New Roman"/>
                <a:ea typeface="Times New Roman"/>
              </a:rPr>
              <a:t>	</a:t>
            </a:r>
            <a:r>
              <a:rPr lang="en-US" b="1" dirty="0" smtClean="0">
                <a:latin typeface="Times New Roman"/>
                <a:ea typeface="Times New Roman"/>
              </a:rPr>
              <a:t>1. </a:t>
            </a:r>
            <a:r>
              <a:rPr lang="en-US" b="1" dirty="0" err="1" smtClean="0">
                <a:latin typeface="Times New Roman"/>
                <a:ea typeface="Times New Roman"/>
              </a:rPr>
              <a:t>Chữ</a:t>
            </a:r>
            <a:r>
              <a:rPr lang="en-US" b="1" dirty="0" smtClean="0"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latin typeface="Times New Roman"/>
                <a:ea typeface="Times New Roman"/>
              </a:rPr>
              <a:t>Nôm</a:t>
            </a:r>
            <a:endParaRPr lang="en-US" b="1" dirty="0" smtClean="0">
              <a:latin typeface="Times New Roman"/>
              <a:ea typeface="Times New Roman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effectLst/>
                <a:latin typeface="Times New Roman"/>
                <a:ea typeface="Times New Roman"/>
              </a:rPr>
              <a:t>	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-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Hoàn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cảnh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ra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đời</a:t>
            </a:r>
            <a:r>
              <a:rPr lang="en-US" dirty="0" smtClean="0">
                <a:latin typeface="Times New Roman"/>
                <a:ea typeface="Times New Roman"/>
              </a:rPr>
              <a:t>: </a:t>
            </a:r>
            <a:r>
              <a:rPr lang="en-US" dirty="0" err="1">
                <a:latin typeface="Times New Roman"/>
                <a:ea typeface="Times New Roman"/>
              </a:rPr>
              <a:t>v</a:t>
            </a:r>
            <a:r>
              <a:rPr lang="en-US" dirty="0" err="1" smtClean="0">
                <a:latin typeface="Times New Roman"/>
                <a:ea typeface="Times New Roman"/>
              </a:rPr>
              <a:t>ào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khoảng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thế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kỉ</a:t>
            </a:r>
            <a:r>
              <a:rPr lang="en-US" dirty="0" smtClean="0">
                <a:latin typeface="Times New Roman"/>
                <a:ea typeface="Times New Roman"/>
              </a:rPr>
              <a:t> XI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/>
                <a:ea typeface="Times New Roman"/>
              </a:rPr>
              <a:t>	</a:t>
            </a:r>
            <a:r>
              <a:rPr lang="en-US" dirty="0" smtClean="0">
                <a:latin typeface="Times New Roman"/>
                <a:ea typeface="Times New Roman"/>
              </a:rPr>
              <a:t>- </a:t>
            </a:r>
            <a:r>
              <a:rPr lang="en-US" dirty="0" err="1" smtClean="0">
                <a:latin typeface="Times New Roman"/>
                <a:ea typeface="Times New Roman"/>
              </a:rPr>
              <a:t>Phương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thức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cấu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tạo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	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/>
                <a:ea typeface="Times New Roman"/>
              </a:rPr>
              <a:t>	</a:t>
            </a:r>
            <a:r>
              <a:rPr lang="en-US" dirty="0" smtClean="0">
                <a:latin typeface="Times New Roman"/>
                <a:ea typeface="Times New Roman"/>
              </a:rPr>
              <a:t>	+ </a:t>
            </a:r>
            <a:r>
              <a:rPr lang="en-US" dirty="0" err="1" smtClean="0">
                <a:latin typeface="Times New Roman"/>
                <a:ea typeface="Times New Roman"/>
              </a:rPr>
              <a:t>Mượn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nguyên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chữ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Hán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để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Nôm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hóa</a:t>
            </a:r>
            <a:endParaRPr lang="en-US" dirty="0" smtClean="0">
              <a:latin typeface="Times New Roman"/>
              <a:ea typeface="Times New Roman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Times New Roman"/>
                <a:ea typeface="Times New Roman"/>
              </a:rPr>
              <a:t>		+ </a:t>
            </a:r>
            <a:r>
              <a:rPr lang="en-US" dirty="0" err="1" smtClean="0">
                <a:latin typeface="Times New Roman"/>
                <a:ea typeface="Times New Roman"/>
              </a:rPr>
              <a:t>Mượn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yếu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tố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có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sẵn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của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chữ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Hán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để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tạo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ra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chữ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Nôm</a:t>
            </a:r>
            <a:endParaRPr lang="en-US" dirty="0" smtClean="0">
              <a:latin typeface="Times New Roman"/>
              <a:ea typeface="Times New Roman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Times New Roman"/>
                <a:ea typeface="Times New Roman"/>
              </a:rPr>
              <a:t>         - </a:t>
            </a:r>
            <a:r>
              <a:rPr lang="en-US" dirty="0" err="1">
                <a:latin typeface="Times New Roman"/>
                <a:ea typeface="Times New Roman"/>
              </a:rPr>
              <a:t>Ưu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điểm:Tiếng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Việt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trở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nên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uyển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chuyển</a:t>
            </a:r>
            <a:r>
              <a:rPr lang="en-US" dirty="0">
                <a:latin typeface="Times New Roman"/>
                <a:ea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</a:rPr>
              <a:t>trong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sáng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và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tinh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tế</a:t>
            </a:r>
            <a:endParaRPr lang="en-US" dirty="0">
              <a:latin typeface="Times New Roman"/>
              <a:ea typeface="Times New Roman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/>
                <a:ea typeface="Times New Roman"/>
              </a:rPr>
              <a:t>	</a:t>
            </a:r>
            <a:r>
              <a:rPr lang="en-US" dirty="0" smtClean="0">
                <a:latin typeface="Times New Roman"/>
                <a:ea typeface="Times New Roman"/>
              </a:rPr>
              <a:t>- </a:t>
            </a:r>
            <a:r>
              <a:rPr lang="en-US" dirty="0" err="1">
                <a:latin typeface="Times New Roman"/>
                <a:ea typeface="Times New Roman"/>
              </a:rPr>
              <a:t>Hạn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chế</a:t>
            </a:r>
            <a:r>
              <a:rPr lang="en-US" dirty="0">
                <a:latin typeface="Times New Roman"/>
                <a:ea typeface="Times New Roman"/>
              </a:rPr>
              <a:t>: </a:t>
            </a:r>
            <a:r>
              <a:rPr lang="en-US" dirty="0" err="1">
                <a:latin typeface="Times New Roman"/>
                <a:ea typeface="Times New Roman"/>
              </a:rPr>
              <a:t>Không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đánh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vần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được</a:t>
            </a:r>
            <a:r>
              <a:rPr lang="en-US" dirty="0">
                <a:latin typeface="Times New Roman"/>
                <a:ea typeface="Times New Roman"/>
              </a:rPr>
              <a:t>; </a:t>
            </a:r>
            <a:r>
              <a:rPr lang="en-US" dirty="0" err="1">
                <a:latin typeface="Times New Roman"/>
                <a:ea typeface="Times New Roman"/>
              </a:rPr>
              <a:t>phải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có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vốn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chữ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Hán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nhất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định</a:t>
            </a:r>
            <a:endParaRPr lang="en-US" dirty="0">
              <a:latin typeface="Times New Roman"/>
              <a:ea typeface="Times New Roman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/>
                <a:ea typeface="Times New Roman"/>
              </a:rPr>
              <a:t>	</a:t>
            </a:r>
            <a:r>
              <a:rPr lang="en-US" dirty="0" smtClean="0">
                <a:latin typeface="Times New Roman"/>
                <a:ea typeface="Times New Roman"/>
              </a:rPr>
              <a:t>- </a:t>
            </a:r>
            <a:r>
              <a:rPr lang="en-US" dirty="0">
                <a:latin typeface="Times New Roman"/>
                <a:ea typeface="Times New Roman"/>
              </a:rPr>
              <a:t>Ý </a:t>
            </a:r>
            <a:r>
              <a:rPr lang="en-US" dirty="0" err="1">
                <a:latin typeface="Times New Roman"/>
                <a:ea typeface="Times New Roman"/>
              </a:rPr>
              <a:t>nghĩa</a:t>
            </a:r>
            <a:r>
              <a:rPr lang="en-US" dirty="0">
                <a:latin typeface="Times New Roman"/>
                <a:ea typeface="Times New Roman"/>
              </a:rPr>
              <a:t>: </a:t>
            </a:r>
            <a:r>
              <a:rPr lang="en-US" dirty="0" err="1">
                <a:latin typeface="Times New Roman"/>
                <a:ea typeface="Times New Roman"/>
              </a:rPr>
              <a:t>Thành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quả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văn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hóa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lớn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lao</a:t>
            </a:r>
            <a:r>
              <a:rPr lang="en-US" dirty="0">
                <a:latin typeface="Times New Roman"/>
                <a:ea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</a:rPr>
              <a:t>biểu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hiện</a:t>
            </a:r>
            <a:r>
              <a:rPr lang="en-US" dirty="0">
                <a:latin typeface="Times New Roman"/>
                <a:ea typeface="Times New Roman"/>
              </a:rPr>
              <a:t> ý </a:t>
            </a:r>
            <a:r>
              <a:rPr lang="en-US" dirty="0" err="1">
                <a:latin typeface="Times New Roman"/>
                <a:ea typeface="Times New Roman"/>
              </a:rPr>
              <a:t>thức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tự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chủ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cao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của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dân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tộc</a:t>
            </a:r>
            <a:r>
              <a:rPr lang="en-US" dirty="0">
                <a:latin typeface="Times New Roman"/>
                <a:ea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</a:rPr>
              <a:t>phương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tiện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sáng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tạo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nên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một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nền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văn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học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Nôm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ưu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tú</a:t>
            </a:r>
            <a:r>
              <a:rPr lang="en-US" dirty="0">
                <a:latin typeface="Times New Roman"/>
                <a:ea typeface="Times New Roman"/>
              </a:rPr>
              <a:t>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/>
                <a:ea typeface="Times New Roman"/>
              </a:rPr>
              <a:t> 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>
              <a:latin typeface="Times New Roman"/>
              <a:ea typeface="Times New Roman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Times New Roman"/>
                <a:ea typeface="Times New Roman"/>
              </a:rPr>
              <a:t>		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 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/>
                <a:ea typeface="Times New Roman"/>
              </a:rPr>
              <a:t> 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43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914400"/>
            <a:ext cx="11811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latin typeface="Times New Roman"/>
                <a:ea typeface="Times New Roman"/>
              </a:rPr>
              <a:t>2. </a:t>
            </a:r>
            <a:r>
              <a:rPr lang="en-US" sz="3200" b="1" dirty="0" err="1">
                <a:latin typeface="Times New Roman"/>
                <a:ea typeface="Times New Roman"/>
              </a:rPr>
              <a:t>Chữ</a:t>
            </a:r>
            <a:r>
              <a:rPr lang="en-US" sz="3200" b="1" dirty="0">
                <a:latin typeface="Times New Roman"/>
                <a:ea typeface="Times New Roman"/>
              </a:rPr>
              <a:t> </a:t>
            </a:r>
            <a:r>
              <a:rPr lang="en-US" sz="3200" b="1" dirty="0" err="1">
                <a:latin typeface="Times New Roman"/>
                <a:ea typeface="Times New Roman"/>
              </a:rPr>
              <a:t>quốc</a:t>
            </a:r>
            <a:r>
              <a:rPr lang="en-US" sz="3200" b="1" dirty="0">
                <a:latin typeface="Times New Roman"/>
                <a:ea typeface="Times New Roman"/>
              </a:rPr>
              <a:t> </a:t>
            </a:r>
            <a:r>
              <a:rPr lang="en-US" sz="3200" b="1" dirty="0" err="1">
                <a:latin typeface="Times New Roman"/>
                <a:ea typeface="Times New Roman"/>
              </a:rPr>
              <a:t>ngữ</a:t>
            </a:r>
            <a:endParaRPr lang="en-US" sz="3200" b="1" dirty="0">
              <a:latin typeface="Times New Roman"/>
              <a:ea typeface="Times New Roman"/>
            </a:endParaRPr>
          </a:p>
          <a:p>
            <a:pPr algn="just"/>
            <a:r>
              <a:rPr lang="en-US" sz="3200" b="1" dirty="0" smtClean="0">
                <a:latin typeface="Times New Roman"/>
                <a:ea typeface="Times New Roman"/>
              </a:rPr>
              <a:t>        </a:t>
            </a:r>
            <a:r>
              <a:rPr lang="en-US" sz="3200" dirty="0" smtClean="0">
                <a:latin typeface="Times New Roman"/>
                <a:ea typeface="Times New Roman"/>
              </a:rPr>
              <a:t>- </a:t>
            </a:r>
            <a:r>
              <a:rPr lang="en-US" sz="3200" dirty="0" err="1">
                <a:latin typeface="Times New Roman"/>
                <a:ea typeface="Times New Roman"/>
              </a:rPr>
              <a:t>Hoàn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cảnh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ra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đời</a:t>
            </a:r>
            <a:r>
              <a:rPr lang="en-US" sz="3200" dirty="0">
                <a:latin typeface="Times New Roman"/>
                <a:ea typeface="Times New Roman"/>
              </a:rPr>
              <a:t>: </a:t>
            </a:r>
            <a:r>
              <a:rPr lang="en-US" sz="3200" dirty="0" err="1">
                <a:latin typeface="Times New Roman"/>
                <a:ea typeface="Times New Roman"/>
              </a:rPr>
              <a:t>Nửa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đầu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thế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kỉ</a:t>
            </a:r>
            <a:r>
              <a:rPr lang="en-US" sz="3200" dirty="0">
                <a:latin typeface="Times New Roman"/>
                <a:ea typeface="Times New Roman"/>
              </a:rPr>
              <a:t> XVII</a:t>
            </a:r>
          </a:p>
          <a:p>
            <a:pPr algn="just"/>
            <a:r>
              <a:rPr lang="en-US" sz="3200" dirty="0" smtClean="0">
                <a:latin typeface="Times New Roman"/>
                <a:ea typeface="Times New Roman"/>
              </a:rPr>
              <a:t>        - </a:t>
            </a:r>
            <a:r>
              <a:rPr lang="en-US" sz="3200" dirty="0" err="1">
                <a:latin typeface="Times New Roman"/>
                <a:ea typeface="Times New Roman"/>
              </a:rPr>
              <a:t>Phương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thức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cấu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tạo</a:t>
            </a:r>
            <a:r>
              <a:rPr lang="en-US" sz="3200" dirty="0">
                <a:latin typeface="Times New Roman"/>
                <a:ea typeface="Times New Roman"/>
              </a:rPr>
              <a:t>: </a:t>
            </a:r>
            <a:r>
              <a:rPr lang="en-US" sz="3200" dirty="0" err="1">
                <a:latin typeface="Times New Roman"/>
                <a:ea typeface="Times New Roman"/>
              </a:rPr>
              <a:t>Ghi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âm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theo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nguyên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tắc</a:t>
            </a:r>
            <a:r>
              <a:rPr lang="en-US" sz="3200" dirty="0">
                <a:latin typeface="Times New Roman"/>
                <a:ea typeface="Times New Roman"/>
              </a:rPr>
              <a:t>: </a:t>
            </a:r>
            <a:r>
              <a:rPr lang="en-US" sz="3200" dirty="0" err="1">
                <a:latin typeface="Times New Roman"/>
                <a:ea typeface="Times New Roman"/>
              </a:rPr>
              <a:t>Mỗi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chữ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cái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phát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một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âm</a:t>
            </a:r>
            <a:r>
              <a:rPr lang="en-US" sz="3200" dirty="0">
                <a:latin typeface="Times New Roman"/>
                <a:ea typeface="Times New Roman"/>
              </a:rPr>
              <a:t>; </a:t>
            </a:r>
            <a:r>
              <a:rPr lang="en-US" sz="3200" dirty="0" err="1">
                <a:latin typeface="Times New Roman"/>
                <a:ea typeface="Times New Roman"/>
              </a:rPr>
              <a:t>nhiều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âm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tạo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thành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âm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tiết</a:t>
            </a:r>
            <a:r>
              <a:rPr lang="en-US" sz="3200" dirty="0">
                <a:latin typeface="Times New Roman"/>
                <a:ea typeface="Times New Roman"/>
              </a:rPr>
              <a:t>…</a:t>
            </a:r>
          </a:p>
          <a:p>
            <a:pPr algn="just"/>
            <a:r>
              <a:rPr lang="en-US" sz="3200" dirty="0" smtClean="0">
                <a:latin typeface="Times New Roman"/>
                <a:ea typeface="Times New Roman"/>
              </a:rPr>
              <a:t>        - </a:t>
            </a:r>
            <a:r>
              <a:rPr lang="en-US" sz="3200" dirty="0" err="1">
                <a:latin typeface="Times New Roman"/>
                <a:ea typeface="Times New Roman"/>
              </a:rPr>
              <a:t>Ưu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điểm</a:t>
            </a:r>
            <a:r>
              <a:rPr lang="en-US" sz="3200" dirty="0">
                <a:latin typeface="Times New Roman"/>
                <a:ea typeface="Times New Roman"/>
              </a:rPr>
              <a:t>: </a:t>
            </a:r>
            <a:r>
              <a:rPr lang="en-US" sz="3200" dirty="0" err="1">
                <a:latin typeface="Times New Roman"/>
                <a:ea typeface="Times New Roman"/>
              </a:rPr>
              <a:t>Đơn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giản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về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hình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thể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kết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 smtClean="0">
                <a:latin typeface="Times New Roman"/>
                <a:ea typeface="Times New Roman"/>
              </a:rPr>
              <a:t>cấu</a:t>
            </a:r>
            <a:endParaRPr lang="en-US" sz="3200" dirty="0" smtClean="0">
              <a:latin typeface="Times New Roman"/>
              <a:ea typeface="Times New Roman"/>
            </a:endParaRPr>
          </a:p>
          <a:p>
            <a:pPr algn="just"/>
            <a:r>
              <a:rPr lang="en-US" sz="3200" dirty="0" smtClean="0">
                <a:latin typeface="Times New Roman"/>
                <a:ea typeface="Times New Roman"/>
              </a:rPr>
              <a:t>        - </a:t>
            </a:r>
            <a:r>
              <a:rPr lang="en-US" sz="3200" dirty="0" err="1">
                <a:latin typeface="Times New Roman"/>
                <a:ea typeface="Times New Roman"/>
              </a:rPr>
              <a:t>Hạn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chế</a:t>
            </a:r>
            <a:r>
              <a:rPr lang="en-US" sz="3200" dirty="0">
                <a:latin typeface="Times New Roman"/>
                <a:ea typeface="Times New Roman"/>
              </a:rPr>
              <a:t>: </a:t>
            </a:r>
          </a:p>
          <a:p>
            <a:pPr algn="just"/>
            <a:r>
              <a:rPr lang="en-US" sz="3200" dirty="0">
                <a:latin typeface="Times New Roman"/>
                <a:ea typeface="Times New Roman"/>
              </a:rPr>
              <a:t>	</a:t>
            </a:r>
            <a:r>
              <a:rPr lang="en-US" sz="3200" dirty="0" smtClean="0">
                <a:latin typeface="Times New Roman"/>
                <a:ea typeface="Times New Roman"/>
              </a:rPr>
              <a:t>+ </a:t>
            </a:r>
            <a:r>
              <a:rPr lang="en-US" sz="3200" dirty="0" err="1">
                <a:latin typeface="Times New Roman"/>
                <a:ea typeface="Times New Roman"/>
              </a:rPr>
              <a:t>Chưa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triệt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để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nguyên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tắc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ghi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âm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vị</a:t>
            </a:r>
            <a:endParaRPr lang="en-US" sz="3200" dirty="0">
              <a:latin typeface="Times New Roman"/>
              <a:ea typeface="Times New Roman"/>
            </a:endParaRPr>
          </a:p>
          <a:p>
            <a:pPr algn="just"/>
            <a:r>
              <a:rPr lang="en-US" sz="3200" dirty="0">
                <a:latin typeface="Times New Roman"/>
                <a:ea typeface="Times New Roman"/>
              </a:rPr>
              <a:t>	</a:t>
            </a:r>
            <a:r>
              <a:rPr lang="en-US" sz="3200" dirty="0" smtClean="0">
                <a:latin typeface="Times New Roman"/>
                <a:ea typeface="Times New Roman"/>
              </a:rPr>
              <a:t>+ </a:t>
            </a:r>
            <a:r>
              <a:rPr lang="en-US" sz="3200" dirty="0" err="1">
                <a:latin typeface="Times New Roman"/>
                <a:ea typeface="Times New Roman"/>
              </a:rPr>
              <a:t>Hệ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thống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dấu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câu</a:t>
            </a:r>
            <a:r>
              <a:rPr lang="en-US" sz="3200" dirty="0">
                <a:latin typeface="Times New Roman"/>
                <a:ea typeface="Times New Roman"/>
              </a:rPr>
              <a:t>, </a:t>
            </a:r>
            <a:r>
              <a:rPr lang="en-US" sz="3200" dirty="0" err="1">
                <a:latin typeface="Times New Roman"/>
                <a:ea typeface="Times New Roman"/>
              </a:rPr>
              <a:t>thanh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điệu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gây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rối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trong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khi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viết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và</a:t>
            </a:r>
            <a:r>
              <a:rPr lang="en-US" sz="3200" dirty="0">
                <a:latin typeface="Times New Roman"/>
                <a:ea typeface="Times New Roman"/>
              </a:rPr>
              <a:t> in </a:t>
            </a:r>
            <a:r>
              <a:rPr lang="en-US" sz="3200" dirty="0" err="1">
                <a:latin typeface="Times New Roman"/>
                <a:ea typeface="Times New Roman"/>
              </a:rPr>
              <a:t>ấn</a:t>
            </a:r>
            <a:endParaRPr lang="en-US" sz="3200" dirty="0">
              <a:latin typeface="Times New Roman"/>
              <a:ea typeface="Times New Roman"/>
            </a:endParaRPr>
          </a:p>
          <a:p>
            <a:pPr algn="just"/>
            <a:r>
              <a:rPr lang="en-US" sz="3200" dirty="0" smtClean="0">
                <a:latin typeface="Times New Roman"/>
                <a:ea typeface="Times New Roman"/>
              </a:rPr>
              <a:t>        - </a:t>
            </a:r>
            <a:r>
              <a:rPr lang="en-US" sz="3200" dirty="0">
                <a:latin typeface="Times New Roman"/>
                <a:ea typeface="Times New Roman"/>
              </a:rPr>
              <a:t>Ý </a:t>
            </a:r>
            <a:r>
              <a:rPr lang="en-US" sz="3200" dirty="0" err="1">
                <a:latin typeface="Times New Roman"/>
                <a:ea typeface="Times New Roman"/>
              </a:rPr>
              <a:t>nghĩa</a:t>
            </a:r>
            <a:r>
              <a:rPr lang="en-US" sz="3200" dirty="0">
                <a:latin typeface="Times New Roman"/>
                <a:ea typeface="Times New Roman"/>
              </a:rPr>
              <a:t>: </a:t>
            </a:r>
            <a:r>
              <a:rPr lang="en-US" sz="3200" dirty="0" err="1">
                <a:latin typeface="Times New Roman"/>
                <a:ea typeface="Times New Roman"/>
              </a:rPr>
              <a:t>Khẳng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định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vai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trò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quan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trọng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trong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đời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sống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xã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hội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và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sự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phát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triển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của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đất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nước</a:t>
            </a:r>
            <a:r>
              <a:rPr lang="en-US" sz="3200" dirty="0">
                <a:latin typeface="Times New Roman"/>
                <a:ea typeface="Times New Roman"/>
              </a:rPr>
              <a:t> ta</a:t>
            </a:r>
          </a:p>
          <a:p>
            <a:pPr algn="just"/>
            <a:endParaRPr lang="en-US" sz="3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KHÁI QUÁT LỊCH SỬ TIẾNG VIỆT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028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8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7.2|7.9|22.6|31.4|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58.6|3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42.9|77|12.8|2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5.7|19.1|125.8|0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28.3|14.2|34.9|6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3.8|16.4|62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405</Words>
  <Application>Microsoft Office PowerPoint</Application>
  <PresentationFormat>Custom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KHÁI QUÁT LỊCH SỬ TIẾNG VIỆT</vt:lpstr>
      <vt:lpstr>KHÁI QUÁT LỊCH SỬ TIẾNG VIỆT</vt:lpstr>
      <vt:lpstr>KHÁI QUÁT LỊCH SỬ TIẾNG VIỆT</vt:lpstr>
      <vt:lpstr>KHÁI QUÁT LỊCH SỬ TIẾNG VIỆT</vt:lpstr>
      <vt:lpstr>KHÁI QUÁT LỊCH SỬ TIẾNG VIỆT</vt:lpstr>
      <vt:lpstr>KHÁI QUÁT LỊCH SỬ TIẾNG VIỆT</vt:lpstr>
      <vt:lpstr>KHÁI QUÁT LỊCH SỬ TIẾNG VIỆT</vt:lpstr>
      <vt:lpstr>KHÁI QUÁT LỊCH SỬ TIẾNG VIỆT</vt:lpstr>
      <vt:lpstr>KHÁI QUÁT LỊCH SỬ TIẾNG VIỆT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LAPTOPTK</dc:creator>
  <cp:lastModifiedBy>user</cp:lastModifiedBy>
  <cp:revision>30</cp:revision>
  <dcterms:created xsi:type="dcterms:W3CDTF">2020-04-19T13:35:32Z</dcterms:created>
  <dcterms:modified xsi:type="dcterms:W3CDTF">2021-02-19T07:23:35Z</dcterms:modified>
</cp:coreProperties>
</file>